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357" r:id="rId2"/>
    <p:sldId id="258" r:id="rId3"/>
    <p:sldId id="359" r:id="rId4"/>
    <p:sldId id="388" r:id="rId5"/>
    <p:sldId id="390" r:id="rId6"/>
    <p:sldId id="391" r:id="rId7"/>
    <p:sldId id="392" r:id="rId8"/>
    <p:sldId id="393" r:id="rId9"/>
    <p:sldId id="394" r:id="rId10"/>
    <p:sldId id="362" r:id="rId11"/>
    <p:sldId id="363" r:id="rId12"/>
    <p:sldId id="385" r:id="rId13"/>
    <p:sldId id="364" r:id="rId14"/>
    <p:sldId id="367" r:id="rId15"/>
    <p:sldId id="384" r:id="rId16"/>
    <p:sldId id="386" r:id="rId17"/>
    <p:sldId id="365" r:id="rId18"/>
    <p:sldId id="389" r:id="rId19"/>
    <p:sldId id="358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ul Laureano" initials="RL" lastIdx="10" clrIdx="0"/>
  <p:cmAuthor id="2" name="Luís Laureano" initials="LL" lastIdx="4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FC1"/>
    <a:srgbClr val="13197A"/>
    <a:srgbClr val="7B0D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43"/>
    <p:restoredTop sz="88088"/>
  </p:normalViewPr>
  <p:slideViewPr>
    <p:cSldViewPr snapToGrid="0" snapToObjects="1">
      <p:cViewPr varScale="1">
        <p:scale>
          <a:sx n="72" d="100"/>
          <a:sy n="72" d="100"/>
        </p:scale>
        <p:origin x="208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9-24T07:18:34.408" idx="39">
    <p:pos x="471" y="3115"/>
    <p:text>Está "contact me" mas depois tem os nosso emails. Colocaria os "Or" em minúsculas. o email da Susana não está a bold. É bom que não me contactem :). BOA SORTE.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0372-D1A5-D74A-9C22-E1DD85871D18}" type="datetimeFigureOut">
              <a:rPr lang="pt-BR" smtClean="0"/>
              <a:t>24/09/20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1CAC9-6766-0E44-9CA1-4FE08BCDD01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7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Pela </a:t>
            </a:r>
            <a:r>
              <a:rPr lang="pt-BR" dirty="0" err="1"/>
              <a:t>competencia</a:t>
            </a:r>
            <a:r>
              <a:rPr lang="pt-BR" dirty="0"/>
              <a:t> delegada aos organismos  </a:t>
            </a:r>
            <a:r>
              <a:rPr lang="pt-BR" dirty="0" err="1"/>
              <a:t>interm</a:t>
            </a:r>
            <a:r>
              <a:rPr lang="pt-PT" dirty="0" err="1"/>
              <a:t>édios</a:t>
            </a:r>
            <a:r>
              <a:rPr lang="pt-PT" dirty="0"/>
              <a:t> as suas </a:t>
            </a:r>
            <a:r>
              <a:rPr lang="pt-PT" dirty="0" err="1"/>
              <a:t>competencias</a:t>
            </a:r>
            <a:r>
              <a:rPr lang="pt-PT" dirty="0"/>
              <a:t> são.......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CAC9-6766-0E44-9CA1-4FE08BCDD01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23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Pela </a:t>
            </a:r>
            <a:r>
              <a:rPr lang="pt-BR" dirty="0" err="1"/>
              <a:t>competencia</a:t>
            </a:r>
            <a:r>
              <a:rPr lang="pt-BR" dirty="0"/>
              <a:t> delegada aos organismos  </a:t>
            </a:r>
            <a:r>
              <a:rPr lang="pt-BR" dirty="0" err="1"/>
              <a:t>interm</a:t>
            </a:r>
            <a:r>
              <a:rPr lang="pt-PT" dirty="0" err="1"/>
              <a:t>édios</a:t>
            </a:r>
            <a:r>
              <a:rPr lang="pt-PT" dirty="0"/>
              <a:t> as suas </a:t>
            </a:r>
            <a:r>
              <a:rPr lang="pt-PT" dirty="0" err="1"/>
              <a:t>competencias</a:t>
            </a:r>
            <a:r>
              <a:rPr lang="pt-PT" dirty="0"/>
              <a:t> são.......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CAC9-6766-0E44-9CA1-4FE08BCDD01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98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Doubts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effectiveness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EU </a:t>
            </a:r>
            <a:r>
              <a:rPr lang="pt-BR" dirty="0" err="1"/>
              <a:t>fundsCompliance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financial </a:t>
            </a:r>
            <a:r>
              <a:rPr lang="pt-BR" dirty="0" err="1"/>
              <a:t>requirements</a:t>
            </a:r>
            <a:r>
              <a:rPr lang="pt-BR" dirty="0"/>
              <a:t> </a:t>
            </a:r>
            <a:r>
              <a:rPr lang="pt-BR" dirty="0" err="1"/>
              <a:t>before</a:t>
            </a:r>
            <a:r>
              <a:rPr lang="pt-BR" dirty="0"/>
              <a:t>, </a:t>
            </a:r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applicationsScarce</a:t>
            </a:r>
            <a:r>
              <a:rPr lang="pt-BR" dirty="0"/>
              <a:t>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resources</a:t>
            </a:r>
            <a:r>
              <a:rPr lang="pt-BR" dirty="0"/>
              <a:t> for </a:t>
            </a:r>
            <a:r>
              <a:rPr lang="pt-BR" dirty="0" err="1"/>
              <a:t>project</a:t>
            </a:r>
            <a:r>
              <a:rPr lang="pt-BR" dirty="0"/>
              <a:t> </a:t>
            </a:r>
            <a:r>
              <a:rPr lang="pt-BR" dirty="0" err="1"/>
              <a:t>analysis</a:t>
            </a:r>
            <a:r>
              <a:rPr lang="pt-BR" dirty="0"/>
              <a:t> </a:t>
            </a:r>
            <a:r>
              <a:rPr lang="pt-BR" dirty="0" err="1"/>
              <a:t>make</a:t>
            </a:r>
            <a:r>
              <a:rPr lang="pt-BR" dirty="0"/>
              <a:t> </a:t>
            </a:r>
            <a:r>
              <a:rPr lang="pt-BR" dirty="0" err="1"/>
              <a:t>institutions</a:t>
            </a:r>
            <a:r>
              <a:rPr lang="pt-BR" dirty="0"/>
              <a:t> </a:t>
            </a:r>
            <a:r>
              <a:rPr lang="pt-BR" dirty="0" err="1"/>
              <a:t>inefficientFinancial</a:t>
            </a:r>
            <a:r>
              <a:rPr lang="pt-BR" dirty="0"/>
              <a:t> </a:t>
            </a:r>
            <a:r>
              <a:rPr lang="pt-BR" dirty="0" err="1"/>
              <a:t>funds</a:t>
            </a:r>
            <a:r>
              <a:rPr lang="pt-BR" dirty="0"/>
              <a:t> for </a:t>
            </a:r>
            <a:r>
              <a:rPr lang="pt-BR" dirty="0" err="1"/>
              <a:t>companies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become</a:t>
            </a:r>
            <a:r>
              <a:rPr lang="pt-BR" dirty="0"/>
              <a:t> </a:t>
            </a:r>
            <a:r>
              <a:rPr lang="pt-BR" dirty="0" err="1"/>
              <a:t>unviable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medium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long</a:t>
            </a:r>
            <a:r>
              <a:rPr lang="pt-BR" dirty="0"/>
              <a:t> </a:t>
            </a:r>
            <a:r>
              <a:rPr lang="pt-BR" dirty="0" err="1"/>
              <a:t>termlack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model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combines </a:t>
            </a:r>
            <a:r>
              <a:rPr lang="pt-BR" dirty="0" err="1"/>
              <a:t>results</a:t>
            </a:r>
            <a:r>
              <a:rPr lang="pt-BR" dirty="0"/>
              <a:t> management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datamining</a:t>
            </a:r>
            <a:r>
              <a:rPr lang="pt-BR" dirty="0"/>
              <a:t> </a:t>
            </a:r>
            <a:r>
              <a:rPr lang="pt-BR" dirty="0" err="1"/>
              <a:t>techniques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CAC9-6766-0E44-9CA1-4FE08BCDD01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9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CAC9-6766-0E44-9CA1-4FE08BCDD01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25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</a:t>
            </a:r>
            <a:r>
              <a:rPr lang="pt-BR" baseline="0" dirty="0"/>
              <a:t> modelo com maior....</a:t>
            </a:r>
            <a:r>
              <a:rPr lang="pt-BR" dirty="0"/>
              <a:t>Se o </a:t>
            </a:r>
            <a:r>
              <a:rPr lang="pt-PT" dirty="0"/>
              <a:t>crescimento das vendas é inferior a 43,99 e a rubrica de clientes dois anos antes é superior a 340.794,455 e o rácio fundo maneio sobre o total ativo no ano anterior for inferior ou igual a 0,126 e ..... então existe propensão para não manipula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CAC9-6766-0E44-9CA1-4FE08BCDD01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559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CAC9-6766-0E44-9CA1-4FE08BCDD01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552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ED9-9166-9141-9E64-F6CAA2F02A20}" type="datetime1">
              <a:rPr lang="pt-PT" smtClean="0"/>
              <a:t>24/09/20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2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B3D9-A898-2F49-8545-B6BD8F78BE61}" type="datetime1">
              <a:rPr lang="pt-PT" smtClean="0"/>
              <a:t>24/09/20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14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FC8A-13DE-D543-BD98-E37A2D3302E0}" type="datetime1">
              <a:rPr lang="pt-PT" smtClean="0"/>
              <a:t>24/09/20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0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de Fim_op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742929B4-56D8-40D8-8003-EF5AB8F3F0FC}"/>
              </a:ext>
            </a:extLst>
          </p:cNvPr>
          <p:cNvSpPr/>
          <p:nvPr userDrawn="1"/>
        </p:nvSpPr>
        <p:spPr>
          <a:xfrm rot="5400000">
            <a:off x="0" y="0"/>
            <a:ext cx="1969009" cy="1969009"/>
          </a:xfrm>
          <a:prstGeom prst="rtTriangle">
            <a:avLst/>
          </a:prstGeom>
          <a:solidFill>
            <a:srgbClr val="0D29C2"/>
          </a:solidFill>
          <a:ln>
            <a:solidFill>
              <a:srgbClr val="0D2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90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2269D00-12EF-40B8-8BFC-2E739F5615BD}"/>
              </a:ext>
            </a:extLst>
          </p:cNvPr>
          <p:cNvSpPr/>
          <p:nvPr userDrawn="1"/>
        </p:nvSpPr>
        <p:spPr>
          <a:xfrm rot="16200000">
            <a:off x="7254240" y="1920240"/>
            <a:ext cx="4937760" cy="4937760"/>
          </a:xfrm>
          <a:prstGeom prst="rtTriangle">
            <a:avLst/>
          </a:prstGeom>
          <a:solidFill>
            <a:srgbClr val="0D29C2"/>
          </a:solidFill>
          <a:ln>
            <a:solidFill>
              <a:srgbClr val="0D2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871736-6859-46AD-807E-21077D715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13" y="4708440"/>
            <a:ext cx="3593488" cy="2149560"/>
          </a:xfrm>
          <a:prstGeom prst="rect">
            <a:avLst/>
          </a:prstGeom>
        </p:spPr>
      </p:pic>
      <p:sp>
        <p:nvSpPr>
          <p:cNvPr id="7" name="Text Placeholder 42">
            <a:extLst>
              <a:ext uri="{FF2B5EF4-FFF2-40B4-BE49-F238E27FC236}">
                <a16:creationId xmlns:a16="http://schemas.microsoft.com/office/drawing/2014/main" xmlns="" id="{54D10160-B5E6-491B-9275-D189AA5109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3936" y="3889248"/>
            <a:ext cx="7198097" cy="704628"/>
          </a:xfrm>
        </p:spPr>
        <p:txBody>
          <a:bodyPr>
            <a:normAutofit/>
          </a:bodyPr>
          <a:lstStyle>
            <a:lvl1pPr marL="0" indent="0">
              <a:buNone/>
              <a:defRPr sz="5000" baseline="0">
                <a:solidFill>
                  <a:srgbClr val="0D29C2"/>
                </a:solidFill>
              </a:defRPr>
            </a:lvl1pPr>
          </a:lstStyle>
          <a:p>
            <a:pPr lvl="0"/>
            <a:r>
              <a:rPr lang="en-US" dirty="0" err="1"/>
              <a:t>Opção</a:t>
            </a:r>
            <a:r>
              <a:rPr lang="en-US" dirty="0"/>
              <a:t> para </a:t>
            </a:r>
            <a:br>
              <a:rPr lang="en-US" dirty="0"/>
            </a:br>
            <a:r>
              <a:rPr lang="en-US" dirty="0"/>
              <a:t>slide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90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F6DC-BC02-B54C-AFB1-C8C22873355F}" type="datetime1">
              <a:rPr lang="pt-PT" smtClean="0"/>
              <a:t>24/09/20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66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51F95-6F32-354A-B7FB-940018893C50}" type="datetime1">
              <a:rPr lang="pt-PT" smtClean="0"/>
              <a:t>24/09/20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34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0811-E906-E54D-9D73-987E2D066DF5}" type="datetime1">
              <a:rPr lang="pt-PT" smtClean="0"/>
              <a:t>24/09/20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62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2184-F7E8-AB49-8F4E-B3CBDAD38173}" type="datetime1">
              <a:rPr lang="pt-PT" smtClean="0"/>
              <a:t>24/09/20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1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A3B-11A9-E843-9FF7-997B62A4CC9E}" type="datetime1">
              <a:rPr lang="pt-PT" smtClean="0"/>
              <a:t>24/09/20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38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858E-35E2-5345-B1EB-916316710F73}" type="datetime1">
              <a:rPr lang="pt-PT" smtClean="0"/>
              <a:t>24/09/20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58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2C9A-3611-C741-8EEF-928FA4B58635}" type="datetime1">
              <a:rPr lang="pt-PT" smtClean="0"/>
              <a:t>24/09/20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89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1002-C244-5648-ADFF-02018CFA17FE}" type="datetime1">
              <a:rPr lang="pt-PT" smtClean="0"/>
              <a:t>24/09/20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78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de texto mestres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8394F-556F-AE43-8B9D-B8DB9023041B}" type="datetime1">
              <a:rPr lang="pt-PT" smtClean="0"/>
              <a:t>24/09/20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B145D-8169-3C49-9697-CAC83B2508AE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mailto:susana.fernandes@iscte-iul.pt)" TargetMode="External"/><Relationship Id="rId5" Type="http://schemas.openxmlformats.org/officeDocument/2006/relationships/hyperlink" Target="mailto:raul.laureano@iscte-iul.pt" TargetMode="Externa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.tif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aul.laureano@iscte-iul.pt" TargetMode="External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susana.fernandes@iscte-iul.p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ovisual.ec.europa.eu/en/video/I-193956?&amp;lg=OR" TargetMode="External"/><Relationship Id="rId4" Type="http://schemas.openxmlformats.org/officeDocument/2006/relationships/hyperlink" Target="https://europa.eu/!bc37Fr" TargetMode="External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tiff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6741" y="2495153"/>
            <a:ext cx="9601200" cy="15788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How to detect the manipulation of financial statements in EU financial incentives in Portugal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dirty="0">
              <a:effectLst/>
            </a:endParaRPr>
          </a:p>
        </p:txBody>
      </p:sp>
      <p:sp>
        <p:nvSpPr>
          <p:cNvPr id="4" name="Triângulo Retângulo 3"/>
          <p:cNvSpPr/>
          <p:nvPr/>
        </p:nvSpPr>
        <p:spPr>
          <a:xfrm rot="5400000">
            <a:off x="419100" y="-419101"/>
            <a:ext cx="4419599" cy="5257800"/>
          </a:xfrm>
          <a:prstGeom prst="rtTriangle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ângulo Retângulo 4"/>
          <p:cNvSpPr/>
          <p:nvPr/>
        </p:nvSpPr>
        <p:spPr>
          <a:xfrm rot="16200000">
            <a:off x="10064750" y="4730750"/>
            <a:ext cx="2184400" cy="2070100"/>
          </a:xfrm>
          <a:prstGeom prst="rtTriangle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0"/>
            <a:ext cx="2794000" cy="11176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101600"/>
            <a:ext cx="3022600" cy="11176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00051" y="4728382"/>
            <a:ext cx="110235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002060"/>
                </a:solidFill>
              </a:rPr>
              <a:t>     Susana </a:t>
            </a:r>
            <a:r>
              <a:rPr lang="en-US" altLang="en-US" sz="2000" b="1" dirty="0" err="1">
                <a:solidFill>
                  <a:srgbClr val="002060"/>
                </a:solidFill>
              </a:rPr>
              <a:t>Fernandes</a:t>
            </a:r>
            <a:r>
              <a:rPr lang="en-US" altLang="en-US" sz="2000" b="1" dirty="0">
                <a:solidFill>
                  <a:srgbClr val="002060"/>
                </a:solidFill>
              </a:rPr>
              <a:t>                             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    </a:t>
            </a:r>
            <a:r>
              <a:rPr lang="en-US" altLang="en-US" sz="2000" b="1" dirty="0">
                <a:solidFill>
                  <a:srgbClr val="002060"/>
                </a:solidFill>
              </a:rPr>
              <a:t>Raul M. S. Laureano                              </a:t>
            </a:r>
            <a:r>
              <a:rPr lang="en-US" sz="2000" b="1" dirty="0">
                <a:solidFill>
                  <a:srgbClr val="002060"/>
                </a:solidFill>
              </a:rPr>
              <a:t>Luís M. S. Laureano</a:t>
            </a:r>
            <a:r>
              <a:rPr lang="en-US" altLang="en-US" sz="2400" b="1" dirty="0">
                <a:solidFill>
                  <a:srgbClr val="002060"/>
                </a:solidFill>
              </a:rPr>
              <a:t/>
            </a:r>
            <a:br>
              <a:rPr lang="en-US" altLang="en-US" sz="2400" b="1" dirty="0">
                <a:solidFill>
                  <a:srgbClr val="002060"/>
                </a:solidFill>
              </a:rPr>
            </a:br>
            <a:r>
              <a:rPr lang="en-US" altLang="en-US" b="1" dirty="0">
                <a:solidFill>
                  <a:srgbClr val="002060"/>
                </a:solidFill>
              </a:rPr>
              <a:t> (</a:t>
            </a:r>
            <a:r>
              <a:rPr lang="en-US" altLang="en-US" b="1" dirty="0">
                <a:solidFill>
                  <a:srgbClr val="0070C0"/>
                </a:solidFill>
                <a:hlinkClick r:id="rId4"/>
              </a:rPr>
              <a:t>susana.fernandes@iscte-iul.pt</a:t>
            </a:r>
            <a:r>
              <a:rPr lang="en-US" altLang="en-US" b="1" dirty="0">
                <a:solidFill>
                  <a:srgbClr val="002060"/>
                </a:solidFill>
              </a:rPr>
              <a:t>) </a:t>
            </a:r>
            <a:r>
              <a:rPr lang="en-US" altLang="en-US" b="1" dirty="0">
                <a:solidFill>
                  <a:srgbClr val="0070C0"/>
                </a:solidFill>
              </a:rPr>
              <a:t>             </a:t>
            </a:r>
            <a:r>
              <a:rPr lang="en-US" altLang="en-US" b="1" dirty="0" smtClean="0">
                <a:solidFill>
                  <a:srgbClr val="0070C0"/>
                </a:solidFill>
              </a:rPr>
              <a:t>   </a:t>
            </a:r>
            <a:r>
              <a:rPr lang="en-US" altLang="en-US" sz="2400" b="1" dirty="0">
                <a:solidFill>
                  <a:srgbClr val="002060"/>
                </a:solidFill>
              </a:rPr>
              <a:t>(</a:t>
            </a:r>
            <a:r>
              <a:rPr lang="en-US" altLang="en-US" b="1" dirty="0">
                <a:solidFill>
                  <a:srgbClr val="0070C0"/>
                </a:solidFill>
                <a:hlinkClick r:id="rId5"/>
              </a:rPr>
              <a:t>raul.laureano@iscte-iul.pt</a:t>
            </a:r>
            <a:r>
              <a:rPr lang="en-US" altLang="en-US" b="1" dirty="0">
                <a:solidFill>
                  <a:srgbClr val="002060"/>
                </a:solidFill>
              </a:rPr>
              <a:t>)                      (</a:t>
            </a:r>
            <a:r>
              <a:rPr lang="en-US" b="1" dirty="0">
                <a:solidFill>
                  <a:srgbClr val="0070C0"/>
                </a:solidFill>
              </a:rPr>
              <a:t>luis.laureano@iscte-iul.pt</a:t>
            </a:r>
            <a:r>
              <a:rPr lang="en-US" altLang="en-US" b="1" dirty="0">
                <a:solidFill>
                  <a:srgbClr val="002060"/>
                </a:solidFill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3EFB0588-04D1-4CB7-8C4B-866F652C2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3593488" cy="214956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506259" y="5765799"/>
            <a:ext cx="2365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WCARS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Madrid, Spain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September </a:t>
            </a:r>
            <a:r>
              <a:rPr lang="en-US" dirty="0" smtClean="0">
                <a:solidFill>
                  <a:schemeClr val="tx2"/>
                </a:solidFill>
              </a:rPr>
              <a:t>25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4388445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Key Research question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286000" y="5493543"/>
            <a:ext cx="833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smtClean="0"/>
              <a:t>Source</a:t>
            </a:r>
            <a:r>
              <a:rPr lang="pt-BR" sz="1000" dirty="0" smtClean="0"/>
              <a:t>: </a:t>
            </a:r>
            <a:r>
              <a:rPr lang="pt-BR" sz="1000" dirty="0" err="1"/>
              <a:t>https</a:t>
            </a:r>
            <a:r>
              <a:rPr lang="pt-BR" sz="1000" dirty="0"/>
              <a:t>://</a:t>
            </a:r>
            <a:r>
              <a:rPr lang="pt-BR" sz="1000" dirty="0" err="1"/>
              <a:t>www.google.com</a:t>
            </a:r>
            <a:r>
              <a:rPr lang="pt-BR" sz="1000" dirty="0"/>
              <a:t>/</a:t>
            </a:r>
            <a:r>
              <a:rPr lang="pt-BR" sz="1000" dirty="0" err="1"/>
              <a:t>url?sa</a:t>
            </a:r>
            <a:r>
              <a:rPr lang="pt-BR" sz="1000" dirty="0"/>
              <a:t>=</a:t>
            </a:r>
            <a:r>
              <a:rPr lang="pt-BR" sz="1000" dirty="0" err="1"/>
              <a:t>i&amp;url</a:t>
            </a:r>
            <a:r>
              <a:rPr lang="pt-BR" sz="1000" dirty="0"/>
              <a:t>=https%3A%2F%2Fwww.recordedfuture.com%2Fthreat-intelligence-data%2F&amp;psig=AOvVaw0_DetAI9Iwn-SyLW29kSpb&amp;ust=1595084375328000&amp;source=</a:t>
            </a:r>
            <a:r>
              <a:rPr lang="pt-BR" sz="1000" dirty="0" err="1"/>
              <a:t>images&amp;cd</a:t>
            </a:r>
            <a:r>
              <a:rPr lang="pt-BR" sz="1000" dirty="0"/>
              <a:t>=</a:t>
            </a:r>
            <a:r>
              <a:rPr lang="pt-BR" sz="1000" dirty="0" err="1"/>
              <a:t>vfe&amp;ved</a:t>
            </a:r>
            <a:r>
              <a:rPr lang="pt-BR" sz="1000" dirty="0"/>
              <a:t>=0CAIQjRxqFwoTCOjngtLG1OoCFQAAAAAdAAAAABBV</a:t>
            </a:r>
          </a:p>
        </p:txBody>
      </p:sp>
      <p:sp>
        <p:nvSpPr>
          <p:cNvPr id="5" name="Retângulo 4"/>
          <p:cNvSpPr/>
          <p:nvPr/>
        </p:nvSpPr>
        <p:spPr>
          <a:xfrm>
            <a:off x="1841500" y="1260877"/>
            <a:ext cx="877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How can advanced analytics and earnings management analysis contribute to improving the efficiency and effectiveness of the EU's financial aid process to Portuguese companies?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053" y="2777567"/>
            <a:ext cx="48768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0" y="214430"/>
            <a:ext cx="2707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Methodology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49433" y="13207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 </a:t>
            </a:r>
          </a:p>
        </p:txBody>
      </p:sp>
      <p:sp>
        <p:nvSpPr>
          <p:cNvPr id="2" name="Retângulo 1"/>
          <p:cNvSpPr/>
          <p:nvPr/>
        </p:nvSpPr>
        <p:spPr>
          <a:xfrm>
            <a:off x="1533830" y="1320717"/>
            <a:ext cx="99977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Data: 442 Portuguese companies that received financial incentives:</a:t>
            </a:r>
          </a:p>
          <a:p>
            <a:pPr marL="857250" lvl="1" indent="-400050">
              <a:lnSpc>
                <a:spcPct val="150000"/>
              </a:lnSpc>
              <a:buAutoNum type="romanLcParenR"/>
            </a:pPr>
            <a:r>
              <a:rPr lang="en-US" dirty="0"/>
              <a:t>206 companies from 2013</a:t>
            </a:r>
          </a:p>
          <a:p>
            <a:pPr marL="857250" lvl="1" indent="-400050">
              <a:lnSpc>
                <a:spcPct val="150000"/>
              </a:lnSpc>
              <a:buAutoNum type="romanLcParenR"/>
            </a:pPr>
            <a:r>
              <a:rPr lang="en-US" dirty="0"/>
              <a:t> 236 companies from 2014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endParaRPr lang="en-US" dirty="0"/>
          </a:p>
          <a:p>
            <a:pPr marL="304800" lvl="1" indent="-304800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Financial </a:t>
            </a:r>
            <a:r>
              <a:rPr lang="en-US" dirty="0" smtClean="0"/>
              <a:t>statements </a:t>
            </a:r>
            <a:r>
              <a:rPr lang="en-US" dirty="0"/>
              <a:t>from 2005 to 2017</a:t>
            </a:r>
          </a:p>
          <a:p>
            <a:pPr marL="304800" lvl="1" indent="-304800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Dependent variables: The </a:t>
            </a:r>
            <a:r>
              <a:rPr lang="en-US" dirty="0" err="1"/>
              <a:t>Beneish</a:t>
            </a:r>
            <a:r>
              <a:rPr lang="en-US" dirty="0"/>
              <a:t> M-Score value:  If M-Score&gt; -1.89 </a:t>
            </a:r>
            <a:r>
              <a:rPr lang="en-US" dirty="0" smtClean="0"/>
              <a:t>=&gt;</a:t>
            </a:r>
            <a:r>
              <a:rPr lang="en-US" dirty="0" smtClean="0"/>
              <a:t> </a:t>
            </a:r>
            <a:r>
              <a:rPr lang="en-US" dirty="0"/>
              <a:t>Evidence of result manipulation</a:t>
            </a:r>
          </a:p>
          <a:p>
            <a:pPr marL="304800" lvl="1" indent="-304800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Independent variables: several financial ratios and the eight indicators from </a:t>
            </a:r>
            <a:r>
              <a:rPr lang="en-US" dirty="0" smtClean="0"/>
              <a:t>the </a:t>
            </a:r>
            <a:r>
              <a:rPr lang="en-US" dirty="0" err="1" smtClean="0"/>
              <a:t>Beneish</a:t>
            </a:r>
            <a:r>
              <a:rPr lang="en-US" dirty="0" smtClean="0"/>
              <a:t> </a:t>
            </a:r>
            <a:r>
              <a:rPr lang="en-US" dirty="0"/>
              <a:t>Model built </a:t>
            </a:r>
            <a:r>
              <a:rPr lang="en-US" dirty="0" smtClean="0"/>
              <a:t>using the </a:t>
            </a:r>
            <a:r>
              <a:rPr lang="en-US" dirty="0"/>
              <a:t>Financial Statements</a:t>
            </a:r>
          </a:p>
          <a:p>
            <a:pPr marL="304800" lvl="1" indent="-304800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Methods: Methods of descriptive statistics, </a:t>
            </a:r>
            <a:r>
              <a:rPr lang="en-US" dirty="0" smtClean="0"/>
              <a:t>hypotheses </a:t>
            </a:r>
            <a:r>
              <a:rPr lang="en-US" dirty="0"/>
              <a:t>tests from SPSS Statistics (version 25) and the mathematical model of M-Score by </a:t>
            </a:r>
            <a:r>
              <a:rPr lang="en-US" dirty="0" err="1"/>
              <a:t>Beneish</a:t>
            </a:r>
            <a:r>
              <a:rPr lang="en-US" dirty="0"/>
              <a:t> (1999, 2012) and the use of logistic regression, decision trees C5, Quest and CART.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152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Results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31" y="1140206"/>
            <a:ext cx="10261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4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152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/>
              <a:t>Results</a:t>
            </a:r>
            <a:endParaRPr lang="pt-PT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31" y="1125420"/>
            <a:ext cx="104013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152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Results</a:t>
            </a:r>
            <a:endParaRPr lang="en-US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533831" y="1845397"/>
            <a:ext cx="101628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There is statistical evidence that:  </a:t>
            </a:r>
          </a:p>
          <a:p>
            <a:r>
              <a:rPr lang="en-US" sz="2400" dirty="0"/>
              <a:t>	30% of companies manipulate their results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There is evidence of Aggressive Accounting, through:</a:t>
            </a:r>
          </a:p>
          <a:p>
            <a:pPr lvl="1"/>
            <a:r>
              <a:rPr lang="en-US" sz="2400" dirty="0"/>
              <a:t>	DSRI and TATA - namely from revenue inflation</a:t>
            </a:r>
          </a:p>
          <a:p>
            <a:pPr lvl="1"/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There is evidence of Fraud, through:</a:t>
            </a:r>
          </a:p>
          <a:p>
            <a:pPr lvl="2"/>
            <a:r>
              <a:rPr lang="en-US" sz="2400" dirty="0"/>
              <a:t>SGI - Companies show rapid sales growth</a:t>
            </a:r>
          </a:p>
          <a:p>
            <a:pPr lvl="2"/>
            <a:r>
              <a:rPr lang="en-US" sz="2400" dirty="0"/>
              <a:t>AQI and LVGI with excessive capitalization of assets or deferred costs</a:t>
            </a:r>
          </a:p>
          <a:p>
            <a:pPr lvl="2"/>
            <a:endParaRPr lang="en-US" sz="2400" dirty="0"/>
          </a:p>
        </p:txBody>
      </p:sp>
      <p:sp>
        <p:nvSpPr>
          <p:cNvPr id="7" name="Retângulo 6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41" y="1002890"/>
            <a:ext cx="10323349" cy="52468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152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/>
              <a:t>Results</a:t>
            </a:r>
            <a:endParaRPr lang="pt-PT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533831" y="1252898"/>
            <a:ext cx="3827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What is the profile of the manipulators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831" y="1899790"/>
            <a:ext cx="8077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152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Results</a:t>
            </a:r>
            <a:endParaRPr lang="en-US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49433" y="13207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pt-BR" sz="2400" dirty="0"/>
          </a:p>
        </p:txBody>
      </p:sp>
      <p:sp>
        <p:nvSpPr>
          <p:cNvPr id="2" name="Retângulo 1"/>
          <p:cNvSpPr/>
          <p:nvPr/>
        </p:nvSpPr>
        <p:spPr>
          <a:xfrm>
            <a:off x="1397000" y="1059752"/>
            <a:ext cx="106299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decision trees, with </a:t>
            </a:r>
            <a:r>
              <a:rPr lang="en-US" sz="2400" dirty="0" smtClean="0"/>
              <a:t>the CART </a:t>
            </a:r>
            <a:r>
              <a:rPr lang="en-US" sz="2400" dirty="0"/>
              <a:t>algorithm, obtained </a:t>
            </a:r>
            <a:r>
              <a:rPr lang="en-US" sz="2400" dirty="0" smtClean="0"/>
              <a:t>the best </a:t>
            </a:r>
            <a:r>
              <a:rPr lang="en-US" sz="2400" dirty="0"/>
              <a:t>performance (precision: 76.8%, sensitivity: 81.2%, specificity: 71.4</a:t>
            </a:r>
            <a:r>
              <a:rPr lang="en-US" sz="2400" dirty="0" smtClean="0"/>
              <a:t>%);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The companies that manipulate their results tend to be from the Center region of Portugal</a:t>
            </a:r>
            <a:r>
              <a:rPr lang="en-US" sz="2400" dirty="0" smtClean="0"/>
              <a:t>;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The sectors identified were: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 </a:t>
            </a:r>
            <a:r>
              <a:rPr lang="en-US" sz="2400" dirty="0" err="1"/>
              <a:t>i</a:t>
            </a:r>
            <a:r>
              <a:rPr lang="en-US" sz="2400" dirty="0"/>
              <a:t>) services; ii) tourism, and iii) the incentive system for the qualification of SMEs for the industry sector</a:t>
            </a:r>
            <a:r>
              <a:rPr lang="en-US" sz="2400" dirty="0" smtClean="0"/>
              <a:t>;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/>
              <a:t>The features considered most important for predicting manipulation were the growth in sales and the ratio of working capital to total assets.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2743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Contributions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77523" y="1189951"/>
            <a:ext cx="9085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 smtClean="0"/>
              <a:t>New context in Manipulation </a:t>
            </a:r>
            <a:r>
              <a:rPr lang="en-US" sz="2000" b="1" dirty="0"/>
              <a:t>of results</a:t>
            </a:r>
            <a:r>
              <a:rPr lang="en-US" sz="2000" dirty="0"/>
              <a:t>, when applying the models for detecting this manipulation in financial statements of companies that applied for financial incentives;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/>
              <a:t>Analysis of applicants for European Funds</a:t>
            </a:r>
            <a:r>
              <a:rPr lang="en-US" sz="2000" dirty="0"/>
              <a:t>, focused on SMEs, </a:t>
            </a:r>
            <a:r>
              <a:rPr lang="en-US" sz="2000" b="1" dirty="0"/>
              <a:t>using advanced analytical models .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 smtClean="0"/>
          </a:p>
          <a:p>
            <a:pPr marL="342900" indent="-342900">
              <a:buFont typeface="Wingdings" charset="2"/>
              <a:buChar char="Ø"/>
            </a:pPr>
            <a:endParaRPr lang="en-US" sz="2000" dirty="0"/>
          </a:p>
          <a:p>
            <a:pPr marL="342900" indent="-342900">
              <a:buFont typeface="Wingdings" charset="2"/>
              <a:buChar char="Ø"/>
            </a:pPr>
            <a:endParaRPr lang="en-US" sz="2000" dirty="0"/>
          </a:p>
        </p:txBody>
      </p:sp>
      <p:sp>
        <p:nvSpPr>
          <p:cNvPr id="8" name="Retângulo 7"/>
          <p:cNvSpPr/>
          <p:nvPr/>
        </p:nvSpPr>
        <p:spPr>
          <a:xfrm>
            <a:off x="2905681" y="3191787"/>
            <a:ext cx="90858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/>
              <a:t>Reformulation of rules for granting financial incentives;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More e</a:t>
            </a:r>
            <a:r>
              <a:rPr lang="en-US" sz="2000" dirty="0" smtClean="0"/>
              <a:t>fficiency </a:t>
            </a:r>
            <a:r>
              <a:rPr lang="en-US" sz="2000" dirty="0"/>
              <a:t>when directing analysis and verification to accounts that indicate aggressive accounting or fraud;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/>
              <a:t>Resource optimization for analysis and </a:t>
            </a:r>
            <a:r>
              <a:rPr lang="en-US" sz="2000" dirty="0" smtClean="0"/>
              <a:t>verification;</a:t>
            </a:r>
            <a:endParaRPr lang="en-US" sz="2000" dirty="0"/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Gains in the effectiveness </a:t>
            </a:r>
            <a:r>
              <a:rPr lang="en-US" sz="2000" dirty="0"/>
              <a:t>in granting incentives from potentially viable companies in the medium / long </a:t>
            </a:r>
            <a:r>
              <a:rPr lang="en-US" sz="2000" dirty="0" smtClean="0"/>
              <a:t>term;</a:t>
            </a:r>
            <a:endParaRPr lang="en-US" sz="2000" dirty="0"/>
          </a:p>
          <a:p>
            <a:pPr marL="342900" indent="-342900">
              <a:buFont typeface="Wingdings" charset="2"/>
              <a:buChar char="Ø"/>
            </a:pPr>
            <a:r>
              <a:rPr lang="en-US" sz="2000" dirty="0"/>
              <a:t>Increase contractual </a:t>
            </a:r>
            <a:r>
              <a:rPr lang="en-US" sz="2000" dirty="0" smtClean="0"/>
              <a:t>compliance.</a:t>
            </a:r>
            <a:endParaRPr lang="en-US" sz="20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70" y="1320090"/>
            <a:ext cx="16383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241444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Conclusions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33831" y="12375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pt-BR" sz="2400" dirty="0"/>
          </a:p>
        </p:txBody>
      </p:sp>
      <p:sp>
        <p:nvSpPr>
          <p:cNvPr id="2" name="Retângulo 1"/>
          <p:cNvSpPr/>
          <p:nvPr/>
        </p:nvSpPr>
        <p:spPr>
          <a:xfrm>
            <a:off x="1397000" y="1237588"/>
            <a:ext cx="98178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There is </a:t>
            </a:r>
            <a:r>
              <a:rPr lang="en-US" sz="2400" dirty="0"/>
              <a:t>not only manipulation of the results before, but also after the application for financial </a:t>
            </a:r>
            <a:r>
              <a:rPr lang="en-US" sz="2400" dirty="0" smtClean="0"/>
              <a:t>incentives.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It </a:t>
            </a:r>
            <a:r>
              <a:rPr lang="en-US" sz="2400" dirty="0"/>
              <a:t>is possible to obtain good predictive models for </a:t>
            </a:r>
            <a:r>
              <a:rPr lang="en-US" sz="2400" dirty="0" smtClean="0"/>
              <a:t>finding evidence of </a:t>
            </a:r>
            <a:r>
              <a:rPr lang="en-US" sz="2400" dirty="0"/>
              <a:t>results with indicators of the financial situation of the companies and indicators of the mathematical model of </a:t>
            </a:r>
            <a:r>
              <a:rPr lang="en-US" sz="2400" dirty="0" err="1"/>
              <a:t>Beneish</a:t>
            </a:r>
            <a:r>
              <a:rPr lang="en-US" sz="2400" dirty="0"/>
              <a:t> (2009, 2013</a:t>
            </a:r>
            <a:r>
              <a:rPr lang="en-US" sz="2400" dirty="0" smtClean="0"/>
              <a:t>);</a:t>
            </a:r>
            <a:endParaRPr lang="en-US" sz="2400" dirty="0"/>
          </a:p>
        </p:txBody>
      </p:sp>
      <p:sp>
        <p:nvSpPr>
          <p:cNvPr id="8" name="Retângulo 7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397000" y="4844361"/>
            <a:ext cx="10093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evaluation process of applications </a:t>
            </a:r>
            <a:r>
              <a:rPr lang="en-US" sz="2400" u="sng" dirty="0"/>
              <a:t>can be more responsive and transparent</a:t>
            </a:r>
            <a:r>
              <a:rPr lang="en-US" sz="24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As a result, </a:t>
            </a:r>
            <a:r>
              <a:rPr lang="en-US" sz="2400" b="1" u="sng" dirty="0"/>
              <a:t>decision-making processes can be more efficient and effe</a:t>
            </a:r>
            <a:r>
              <a:rPr lang="en-US" sz="2400" b="1" dirty="0"/>
              <a:t>ctive</a:t>
            </a:r>
          </a:p>
        </p:txBody>
      </p:sp>
    </p:spTree>
    <p:extLst>
      <p:ext uri="{BB962C8B-B14F-4D97-AF65-F5344CB8AC3E}">
        <p14:creationId xmlns:p14="http://schemas.microsoft.com/office/powerpoint/2010/main" val="9305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60880" y="1720334"/>
            <a:ext cx="27368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Thank you!</a:t>
            </a:r>
            <a:endParaRPr lang="pt-BR" sz="4400" dirty="0"/>
          </a:p>
        </p:txBody>
      </p:sp>
      <p:sp>
        <p:nvSpPr>
          <p:cNvPr id="4" name="Subtitle 5"/>
          <p:cNvSpPr txBox="1">
            <a:spLocks/>
          </p:cNvSpPr>
          <p:nvPr/>
        </p:nvSpPr>
        <p:spPr>
          <a:xfrm>
            <a:off x="406399" y="4229100"/>
            <a:ext cx="6400800" cy="2730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Please contact me at: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  <a:hlinkClick r:id="rId2"/>
              </a:rPr>
              <a:t>susana.fernandes@iscte-iul.pt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Or</a:t>
            </a:r>
          </a:p>
          <a:p>
            <a:pPr marL="0" indent="0">
              <a:buNone/>
            </a:pPr>
            <a:r>
              <a:rPr lang="pt-PT" altLang="en-US" sz="2000" b="1" dirty="0">
                <a:solidFill>
                  <a:srgbClr val="0070C0"/>
                </a:solidFill>
                <a:hlinkClick r:id="rId3"/>
              </a:rPr>
              <a:t>raul.laureano@iscte-iul.pt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Or</a:t>
            </a:r>
          </a:p>
          <a:p>
            <a:pPr marL="0" indent="0">
              <a:buNone/>
            </a:pPr>
            <a:r>
              <a:rPr lang="pt-PT" altLang="en-US" sz="2000" b="1" dirty="0">
                <a:solidFill>
                  <a:srgbClr val="0070C0"/>
                </a:solidFill>
                <a:hlinkClick r:id="rId3"/>
              </a:rPr>
              <a:t>luis.laureano@iscte-iul.pt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Outline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33831" y="144318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Introduction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Relevance of the </a:t>
            </a:r>
            <a:r>
              <a:rPr lang="en-US" sz="2400" dirty="0" smtClean="0"/>
              <a:t>Subject </a:t>
            </a:r>
            <a:r>
              <a:rPr lang="en-US" sz="2400" dirty="0"/>
              <a:t>and Objectives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Theoretical Framework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Key Research </a:t>
            </a:r>
            <a:r>
              <a:rPr lang="en-US" sz="2400" dirty="0" smtClean="0"/>
              <a:t>Question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Methodology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Results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Contributions 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8" name="Retângulo 7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487370"/>
            <a:ext cx="4191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251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Introduction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498632" y="1275717"/>
            <a:ext cx="98932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theme of the research is the analysis of companies' applications for European funds using advanced analytics.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hlinkClick r:id="rId3"/>
              </a:rPr>
              <a:t>https://audiovisual.ec.europa.eu/en/video/I-193956?&amp;lg=OR</a:t>
            </a:r>
            <a:endParaRPr lang="en-US" sz="2000" dirty="0"/>
          </a:p>
        </p:txBody>
      </p:sp>
      <p:sp>
        <p:nvSpPr>
          <p:cNvPr id="6" name="Retângulo 5"/>
          <p:cNvSpPr/>
          <p:nvPr/>
        </p:nvSpPr>
        <p:spPr>
          <a:xfrm>
            <a:off x="8373558" y="5006723"/>
            <a:ext cx="227491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hlinkClick r:id="rId4"/>
              </a:rPr>
              <a:t>Video NextGeneration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500" y="2130622"/>
            <a:ext cx="5054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251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 err="1"/>
              <a:t>Introduction</a:t>
            </a:r>
            <a:endParaRPr lang="pt-PT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pic>
        <p:nvPicPr>
          <p:cNvPr id="11" name="LR_I193956ENEN1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518" y="-6086"/>
            <a:ext cx="11393099" cy="566527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251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Introduction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00" y="1265120"/>
            <a:ext cx="83312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251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Introduction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31" y="1443187"/>
            <a:ext cx="99187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7658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Relevance of </a:t>
            </a:r>
            <a:r>
              <a:rPr lang="en-US" sz="3600"/>
              <a:t>the </a:t>
            </a:r>
            <a:r>
              <a:rPr lang="en-US" sz="3600" smtClean="0"/>
              <a:t>Subject </a:t>
            </a:r>
            <a:r>
              <a:rPr lang="en-US" sz="3600" dirty="0"/>
              <a:t>and Objectives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337" y="1199066"/>
            <a:ext cx="101092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5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31" y="1627070"/>
            <a:ext cx="9880600" cy="42672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533831" y="160383"/>
            <a:ext cx="7658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Relevance of </a:t>
            </a:r>
            <a:r>
              <a:rPr lang="en-US" sz="3600"/>
              <a:t>the </a:t>
            </a:r>
            <a:r>
              <a:rPr lang="en-US" sz="3600" smtClean="0"/>
              <a:t>Subject </a:t>
            </a:r>
            <a:r>
              <a:rPr lang="en-US" sz="3600" dirty="0"/>
              <a:t>and Objectives</a:t>
            </a:r>
          </a:p>
        </p:txBody>
      </p:sp>
    </p:spTree>
    <p:extLst>
      <p:ext uri="{BB962C8B-B14F-4D97-AF65-F5344CB8AC3E}">
        <p14:creationId xmlns:p14="http://schemas.microsoft.com/office/powerpoint/2010/main" val="9410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33832" y="958645"/>
            <a:ext cx="10658168" cy="88490"/>
          </a:xfrm>
          <a:prstGeom prst="rect">
            <a:avLst/>
          </a:prstGeom>
          <a:solidFill>
            <a:srgbClr val="213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33831" y="160383"/>
            <a:ext cx="4610942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Theoretical Framework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84480" y="1170748"/>
            <a:ext cx="2189117" cy="5448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3414794" y="2195723"/>
            <a:ext cx="2516103" cy="13533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tângulo 23"/>
          <p:cNvSpPr/>
          <p:nvPr/>
        </p:nvSpPr>
        <p:spPr>
          <a:xfrm>
            <a:off x="4419225" y="6474206"/>
            <a:ext cx="361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48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WCARS, September 25</a:t>
            </a:r>
            <a:r>
              <a:rPr lang="en-US" baseline="30000" dirty="0" smtClean="0">
                <a:solidFill>
                  <a:schemeClr val="tx2"/>
                </a:solidFill>
              </a:rPr>
              <a:t>th  </a:t>
            </a:r>
            <a:r>
              <a:rPr lang="en-US" dirty="0" smtClean="0">
                <a:solidFill>
                  <a:schemeClr val="tx2"/>
                </a:solidFill>
              </a:rPr>
              <a:t>2020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56106"/>
            <a:ext cx="112776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25605</TotalTime>
  <Words>722</Words>
  <Application>Microsoft Macintosh PowerPoint</Application>
  <PresentationFormat>Widescreen</PresentationFormat>
  <Paragraphs>114</Paragraphs>
  <Slides>19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Wingdings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Susana Isabel da Silva Fortes Ribeiro Fernandes</dc:creator>
  <cp:lastModifiedBy>Usuário do Microsoft Office</cp:lastModifiedBy>
  <cp:revision>281</cp:revision>
  <cp:lastPrinted>2020-07-19T23:55:23Z</cp:lastPrinted>
  <dcterms:created xsi:type="dcterms:W3CDTF">2020-05-03T15:34:06Z</dcterms:created>
  <dcterms:modified xsi:type="dcterms:W3CDTF">2020-09-24T14:32:09Z</dcterms:modified>
</cp:coreProperties>
</file>